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 bookmarkIdSeed="2">
  <p:sldMasterIdLst>
    <p:sldMasterId id="2147483759" r:id="rId1"/>
  </p:sldMasterIdLst>
  <p:notesMasterIdLst>
    <p:notesMasterId r:id="rId13"/>
  </p:notesMasterIdLst>
  <p:sldIdLst>
    <p:sldId id="256" r:id="rId2"/>
    <p:sldId id="259" r:id="rId3"/>
    <p:sldId id="273" r:id="rId4"/>
    <p:sldId id="274" r:id="rId5"/>
    <p:sldId id="272" r:id="rId6"/>
    <p:sldId id="271" r:id="rId7"/>
    <p:sldId id="276" r:id="rId8"/>
    <p:sldId id="277" r:id="rId9"/>
    <p:sldId id="278" r:id="rId10"/>
    <p:sldId id="279" r:id="rId11"/>
    <p:sldId id="285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Proxima Nova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856AF-0189-46DC-ACA1-60F4995ECDEB}">
  <a:tblStyle styleId="{D9A856AF-0189-46DC-ACA1-60F4995ECD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950" autoAdjust="0"/>
  </p:normalViewPr>
  <p:slideViewPr>
    <p:cSldViewPr snapToGrid="0">
      <p:cViewPr varScale="1">
        <p:scale>
          <a:sx n="106" d="100"/>
          <a:sy n="106" d="100"/>
        </p:scale>
        <p:origin x="1147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361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793" name="Google Shape;1793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141378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68171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0910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573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2470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418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2844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216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Google Shape;26;p2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" name="Google Shape;27;p2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ubTitle" idx="1"/>
          </p:nvPr>
        </p:nvSpPr>
        <p:spPr>
          <a:xfrm>
            <a:off x="4945999" y="2150459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body" idx="4"/>
          </p:nvPr>
        </p:nvSpPr>
        <p:spPr>
          <a:xfrm>
            <a:off x="4945999" y="4120760"/>
            <a:ext cx="27438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3" name="Google Shape;33;p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" name="Google Shape;40;p2"/>
          <p:cNvSpPr txBox="1"/>
          <p:nvPr/>
        </p:nvSpPr>
        <p:spPr>
          <a:xfrm flipH="1">
            <a:off x="1555454" y="4879744"/>
            <a:ext cx="16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Blue">
  <p:cSld name="Quote with Photo –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2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44" name="Google Shape;144;p1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45" name="Google Shape;145;p1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52" name="Google Shape;152;p11"/>
          <p:cNvSpPr txBox="1"/>
          <p:nvPr/>
        </p:nvSpPr>
        <p:spPr>
          <a:xfrm flipH="1">
            <a:off x="1557327" y="4879744"/>
            <a:ext cx="2760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1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White">
  <p:cSld name="Quote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FFFFFF">
                  <a:alpha val="24705"/>
                </a:srgbClr>
              </a:gs>
              <a:gs pos="18000">
                <a:srgbClr val="FFFFFF">
                  <a:alpha val="24705"/>
                </a:srgbClr>
              </a:gs>
              <a:gs pos="46000">
                <a:srgbClr val="FFFFFF">
                  <a:alpha val="63921"/>
                </a:srgbClr>
              </a:gs>
              <a:gs pos="77000">
                <a:schemeClr val="lt1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7" name="Google Shape;157;p1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58" name="Google Shape;158;p1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59" name="Google Shape;159;p1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66" name="Google Shape;166;p12"/>
          <p:cNvSpPr txBox="1"/>
          <p:nvPr/>
        </p:nvSpPr>
        <p:spPr>
          <a:xfrm flipH="1">
            <a:off x="1557229" y="4879744"/>
            <a:ext cx="2671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2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100"/>
              <a:buChar char="“"/>
              <a:defRPr sz="21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68" name="Google Shape;168;p12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accent4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Plum">
  <p:cSld name="Title Slide – Plum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" name="Google Shape;171;p13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1DA">
                  <a:alpha val="0"/>
                </a:srgbClr>
              </a:gs>
              <a:gs pos="8580">
                <a:srgbClr val="0286CD">
                  <a:alpha val="0"/>
                </a:srgbClr>
              </a:gs>
              <a:gs pos="78000">
                <a:srgbClr val="133167"/>
              </a:gs>
              <a:gs pos="100000">
                <a:srgbClr val="133167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77" name="Google Shape;177;p1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78" name="Google Shape;178;p1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85" name="Google Shape;185;p13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Aqua">
  <p:cSld name="Title Slide – Aqua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14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14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94" name="Google Shape;194;p14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95" name="Google Shape;195;p14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02" name="Google Shape;202;p14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"/>
          <p:cNvSpPr txBox="1"/>
          <p:nvPr/>
        </p:nvSpPr>
        <p:spPr>
          <a:xfrm>
            <a:off x="456129" y="946196"/>
            <a:ext cx="14508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Agenda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1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15"/>
          <p:cNvSpPr txBox="1">
            <a:spLocks noGrp="1"/>
          </p:cNvSpPr>
          <p:nvPr>
            <p:ph type="body" idx="1"/>
          </p:nvPr>
        </p:nvSpPr>
        <p:spPr>
          <a:xfrm>
            <a:off x="2171075" y="1019930"/>
            <a:ext cx="5487900" cy="32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​"/>
              <a:defRPr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subTitle" idx="1"/>
          </p:nvPr>
        </p:nvSpPr>
        <p:spPr>
          <a:xfrm>
            <a:off x="452342" y="1703091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1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11" name="Google Shape;211;p1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12" name="Google Shape;212;p1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19" name="Google Shape;219;p16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16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1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Plum">
  <p:cSld name="Section Header – Plum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1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26" name="Google Shape;226;p1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27" name="Google Shape;227;p1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34" name="Google Shape;234;p17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17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0000">
                <a:srgbClr val="7F35AB"/>
              </a:gs>
              <a:gs pos="74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1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Aqua">
  <p:cSld name="Section Header – Aqua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41" name="Google Shape;241;p1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42" name="Google Shape;242;p1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9" name="Google Shape;249;p18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18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4" name="Google Shape;254;p19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56" name="Google Shape;256;p1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57" name="Google Shape;257;p1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64" name="Google Shape;264;p19"/>
          <p:cNvSpPr txBox="1"/>
          <p:nvPr/>
        </p:nvSpPr>
        <p:spPr>
          <a:xfrm flipH="1">
            <a:off x="1555418" y="4879744"/>
            <a:ext cx="22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5" name="Google Shape;265;p19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Plum">
  <p:cSld name="Quote – Plum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0" name="Google Shape;270;p20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1" name="Google Shape;271;p2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72" name="Google Shape;272;p2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73" name="Google Shape;273;p2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80" name="Google Shape;280;p20"/>
          <p:cNvSpPr txBox="1"/>
          <p:nvPr/>
        </p:nvSpPr>
        <p:spPr>
          <a:xfrm flipH="1">
            <a:off x="1555426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20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Blue">
  <p:cSld name="Quote – Blue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21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89" name="Google Shape;289;p2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96" name="Google Shape;296;p21"/>
          <p:cNvSpPr txBox="1"/>
          <p:nvPr/>
        </p:nvSpPr>
        <p:spPr>
          <a:xfrm flipH="1">
            <a:off x="1555520" y="4879744"/>
            <a:ext cx="2960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21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">
  <p:cSld name="Title, Subtitle and Content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body" idx="1"/>
          </p:nvPr>
        </p:nvSpPr>
        <p:spPr>
          <a:xfrm>
            <a:off x="462499" y="1200151"/>
            <a:ext cx="8231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3" name="Google Shape;303;p22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431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04" name="Google Shape;304;p2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, Subtitle and Content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>
            <a:spLocks noGrp="1"/>
          </p:cNvSpPr>
          <p:nvPr>
            <p:ph type="body" idx="1"/>
          </p:nvPr>
        </p:nvSpPr>
        <p:spPr>
          <a:xfrm>
            <a:off x="462495" y="857250"/>
            <a:ext cx="823170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">
  <p:cSld name="Two-Content Balanced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2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13" name="Google Shape;313;p24"/>
          <p:cNvSpPr txBox="1">
            <a:spLocks noGrp="1"/>
          </p:cNvSpPr>
          <p:nvPr>
            <p:ph type="body" idx="2"/>
          </p:nvPr>
        </p:nvSpPr>
        <p:spPr>
          <a:xfrm>
            <a:off x="462497" y="1200150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body" idx="3"/>
          </p:nvPr>
        </p:nvSpPr>
        <p:spPr>
          <a:xfrm>
            <a:off x="4688029" y="1290413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 – Color">
  <p:cSld name="Two-Content Balanced – Color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>
            <a:spLocks noGrp="1"/>
          </p:cNvSpPr>
          <p:nvPr>
            <p:ph type="body" idx="1"/>
          </p:nvPr>
        </p:nvSpPr>
        <p:spPr>
          <a:xfrm>
            <a:off x="0" y="1200151"/>
            <a:ext cx="4421400" cy="34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25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2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2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5"/>
          <p:cNvSpPr txBox="1">
            <a:spLocks noGrp="1"/>
          </p:cNvSpPr>
          <p:nvPr>
            <p:ph type="subTitle" idx="3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6"/>
          <p:cNvSpPr txBox="1">
            <a:spLocks noGrp="1"/>
          </p:cNvSpPr>
          <p:nvPr>
            <p:ph type="body" idx="1"/>
          </p:nvPr>
        </p:nvSpPr>
        <p:spPr>
          <a:xfrm>
            <a:off x="1" y="1200151"/>
            <a:ext cx="4401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458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3" name="Google Shape;323;p26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115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4" name="Google Shape;324;p26"/>
          <p:cNvSpPr txBox="1">
            <a:spLocks noGrp="1"/>
          </p:cNvSpPr>
          <p:nvPr>
            <p:ph type="body" idx="3"/>
          </p:nvPr>
        </p:nvSpPr>
        <p:spPr>
          <a:xfrm>
            <a:off x="0" y="1354592"/>
            <a:ext cx="4229100" cy="68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68575" rIns="3429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5" name="Google Shape;325;p26"/>
          <p:cNvSpPr txBox="1">
            <a:spLocks noGrp="1"/>
          </p:cNvSpPr>
          <p:nvPr>
            <p:ph type="body" idx="4"/>
          </p:nvPr>
        </p:nvSpPr>
        <p:spPr>
          <a:xfrm>
            <a:off x="4914990" y="1354592"/>
            <a:ext cx="4229100" cy="68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53800" tIns="68575" rIns="4595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6" name="Google Shape;326;p2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6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Left">
  <p:cSld name="Two Content Dynamic – Lef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27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7"/>
          <p:cNvSpPr txBox="1">
            <a:spLocks noGrp="1"/>
          </p:cNvSpPr>
          <p:nvPr>
            <p:ph type="body" idx="1"/>
          </p:nvPr>
        </p:nvSpPr>
        <p:spPr>
          <a:xfrm>
            <a:off x="2514064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34" name="Google Shape;334;p27"/>
          <p:cNvSpPr txBox="1">
            <a:spLocks noGrp="1"/>
          </p:cNvSpPr>
          <p:nvPr>
            <p:ph type="body" idx="3"/>
          </p:nvPr>
        </p:nvSpPr>
        <p:spPr>
          <a:xfrm>
            <a:off x="0" y="1200150"/>
            <a:ext cx="21711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Right">
  <p:cSld name="Two Content Dynamic – Right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 txBox="1">
            <a:spLocks noGrp="1"/>
          </p:cNvSpPr>
          <p:nvPr>
            <p:ph type="body" idx="1"/>
          </p:nvPr>
        </p:nvSpPr>
        <p:spPr>
          <a:xfrm>
            <a:off x="456129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7" name="Google Shape;337;p2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8" name="Google Shape;338;p28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body" idx="3"/>
          </p:nvPr>
        </p:nvSpPr>
        <p:spPr>
          <a:xfrm>
            <a:off x="6972926" y="1200150"/>
            <a:ext cx="2171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-Content">
  <p:cSld name="Three-Content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9"/>
          <p:cNvSpPr txBox="1">
            <a:spLocks noGrp="1"/>
          </p:cNvSpPr>
          <p:nvPr>
            <p:ph type="body" idx="1"/>
          </p:nvPr>
        </p:nvSpPr>
        <p:spPr>
          <a:xfrm>
            <a:off x="462498" y="1886365"/>
            <a:ext cx="25110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body" idx="2"/>
          </p:nvPr>
        </p:nvSpPr>
        <p:spPr>
          <a:xfrm>
            <a:off x="3315621" y="1886365"/>
            <a:ext cx="25128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body" idx="3"/>
          </p:nvPr>
        </p:nvSpPr>
        <p:spPr>
          <a:xfrm>
            <a:off x="6178880" y="1886365"/>
            <a:ext cx="25107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5" name="Google Shape;345;p2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subTitle" idx="4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body" idx="5"/>
          </p:nvPr>
        </p:nvSpPr>
        <p:spPr>
          <a:xfrm>
            <a:off x="462498" y="1200150"/>
            <a:ext cx="2510700" cy="6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body" idx="6"/>
          </p:nvPr>
        </p:nvSpPr>
        <p:spPr>
          <a:xfrm>
            <a:off x="3315621" y="1200150"/>
            <a:ext cx="25107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body" idx="7"/>
          </p:nvPr>
        </p:nvSpPr>
        <p:spPr>
          <a:xfrm>
            <a:off x="6178880" y="1200150"/>
            <a:ext cx="25107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gram with Content">
  <p:cSld name="Diagram with Content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0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53" name="Google Shape;353;p30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4" name="Google Shape;354;p3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1"/>
          </p:nvPr>
        </p:nvSpPr>
        <p:spPr>
          <a:xfrm>
            <a:off x="6286947" y="1200150"/>
            <a:ext cx="28572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•"/>
              <a:defRPr sz="800"/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–"/>
              <a:defRPr sz="8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and Subtitle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tcome / Benefit">
  <p:cSld name="Outcome / Benefit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body" idx="1"/>
          </p:nvPr>
        </p:nvSpPr>
        <p:spPr>
          <a:xfrm>
            <a:off x="6285756" y="3260928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body" idx="2"/>
          </p:nvPr>
        </p:nvSpPr>
        <p:spPr>
          <a:xfrm>
            <a:off x="6285756" y="1547286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body" idx="3"/>
          </p:nvPr>
        </p:nvSpPr>
        <p:spPr>
          <a:xfrm>
            <a:off x="6286947" y="1274766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62" name="Google Shape;362;p31"/>
          <p:cNvCxnSpPr/>
          <p:nvPr/>
        </p:nvCxnSpPr>
        <p:spPr>
          <a:xfrm>
            <a:off x="6286947" y="290433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3" name="Google Shape;363;p31"/>
          <p:cNvSpPr txBox="1">
            <a:spLocks noGrp="1"/>
          </p:cNvSpPr>
          <p:nvPr>
            <p:ph type="body" idx="4"/>
          </p:nvPr>
        </p:nvSpPr>
        <p:spPr>
          <a:xfrm>
            <a:off x="6286947" y="2979352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64" name="Google Shape;364;p3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5" name="Google Shape;365;p3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67" name="Google Shape;367;p31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8" name="Google Shape;368;p31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er Success">
  <p:cSld name="Customer Success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1" name="Google Shape;371;p32"/>
          <p:cNvSpPr txBox="1">
            <a:spLocks noGrp="1"/>
          </p:cNvSpPr>
          <p:nvPr>
            <p:ph type="body" idx="1"/>
          </p:nvPr>
        </p:nvSpPr>
        <p:spPr>
          <a:xfrm>
            <a:off x="458853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body" idx="2"/>
          </p:nvPr>
        </p:nvSpPr>
        <p:spPr>
          <a:xfrm>
            <a:off x="459940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3" name="Google Shape;373;p32"/>
          <p:cNvSpPr txBox="1">
            <a:spLocks noGrp="1"/>
          </p:cNvSpPr>
          <p:nvPr>
            <p:ph type="body" idx="3"/>
          </p:nvPr>
        </p:nvSpPr>
        <p:spPr>
          <a:xfrm>
            <a:off x="458853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74" name="Google Shape;374;p32"/>
          <p:cNvCxnSpPr/>
          <p:nvPr/>
        </p:nvCxnSpPr>
        <p:spPr>
          <a:xfrm>
            <a:off x="457319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5" name="Google Shape;375;p32"/>
          <p:cNvCxnSpPr/>
          <p:nvPr/>
        </p:nvCxnSpPr>
        <p:spPr>
          <a:xfrm>
            <a:off x="457319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6" name="Google Shape;376;p32"/>
          <p:cNvSpPr txBox="1">
            <a:spLocks noGrp="1"/>
          </p:cNvSpPr>
          <p:nvPr>
            <p:ph type="body" idx="4"/>
          </p:nvPr>
        </p:nvSpPr>
        <p:spPr>
          <a:xfrm>
            <a:off x="459940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7" name="Google Shape;377;p3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32"/>
          <p:cNvSpPr txBox="1">
            <a:spLocks noGrp="1"/>
          </p:cNvSpPr>
          <p:nvPr>
            <p:ph type="body" idx="5"/>
          </p:nvPr>
        </p:nvSpPr>
        <p:spPr>
          <a:xfrm>
            <a:off x="3202768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9" name="Google Shape;379;p32"/>
          <p:cNvSpPr txBox="1">
            <a:spLocks noGrp="1"/>
          </p:cNvSpPr>
          <p:nvPr>
            <p:ph type="body" idx="6"/>
          </p:nvPr>
        </p:nvSpPr>
        <p:spPr>
          <a:xfrm>
            <a:off x="3203854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0" name="Google Shape;380;p32"/>
          <p:cNvSpPr txBox="1">
            <a:spLocks noGrp="1"/>
          </p:cNvSpPr>
          <p:nvPr>
            <p:ph type="body" idx="7"/>
          </p:nvPr>
        </p:nvSpPr>
        <p:spPr>
          <a:xfrm>
            <a:off x="3202768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81" name="Google Shape;381;p32"/>
          <p:cNvCxnSpPr/>
          <p:nvPr/>
        </p:nvCxnSpPr>
        <p:spPr>
          <a:xfrm>
            <a:off x="3201234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2" name="Google Shape;382;p32"/>
          <p:cNvCxnSpPr/>
          <p:nvPr/>
        </p:nvCxnSpPr>
        <p:spPr>
          <a:xfrm>
            <a:off x="3201234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3" name="Google Shape;383;p32"/>
          <p:cNvSpPr txBox="1">
            <a:spLocks noGrp="1"/>
          </p:cNvSpPr>
          <p:nvPr>
            <p:ph type="body" idx="8"/>
          </p:nvPr>
        </p:nvSpPr>
        <p:spPr>
          <a:xfrm>
            <a:off x="3203854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4" name="Google Shape;384;p32"/>
          <p:cNvSpPr>
            <a:spLocks noGrp="1"/>
          </p:cNvSpPr>
          <p:nvPr>
            <p:ph type="pic" idx="9"/>
          </p:nvPr>
        </p:nvSpPr>
        <p:spPr>
          <a:xfrm>
            <a:off x="6288138" y="2228850"/>
            <a:ext cx="23961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5" name="Google Shape;385;p32"/>
          <p:cNvSpPr>
            <a:spLocks noGrp="1"/>
          </p:cNvSpPr>
          <p:nvPr>
            <p:ph type="pic" idx="13"/>
          </p:nvPr>
        </p:nvSpPr>
        <p:spPr>
          <a:xfrm>
            <a:off x="6807385" y="1200150"/>
            <a:ext cx="1381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body" idx="14"/>
          </p:nvPr>
        </p:nvSpPr>
        <p:spPr>
          <a:xfrm>
            <a:off x="6288138" y="3766661"/>
            <a:ext cx="24009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​"/>
              <a:defRPr sz="1100"/>
            </a:lvl1pPr>
            <a:lvl2pPr marL="914400" lvl="1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7" name="Google Shape;387;p32"/>
          <p:cNvSpPr txBox="1">
            <a:spLocks noGrp="1"/>
          </p:cNvSpPr>
          <p:nvPr>
            <p:ph type="body" idx="15"/>
          </p:nvPr>
        </p:nvSpPr>
        <p:spPr>
          <a:xfrm>
            <a:off x="6283374" y="1760950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8" name="Google Shape;388;p32"/>
          <p:cNvSpPr/>
          <p:nvPr/>
        </p:nvSpPr>
        <p:spPr>
          <a:xfrm>
            <a:off x="456673" y="3733799"/>
            <a:ext cx="2404200" cy="659700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  <a:gs pos="100000">
                <a:schemeClr val="accent4"/>
              </a:gs>
            </a:gsLst>
            <a:lin ang="5400000" scaled="0"/>
          </a:gra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3201233" y="3733800"/>
            <a:ext cx="2403600" cy="65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0" name="Google Shape;390;p3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2"/>
          <p:cNvSpPr txBox="1">
            <a:spLocks noGrp="1"/>
          </p:cNvSpPr>
          <p:nvPr>
            <p:ph type="subTitle" idx="16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92" name="Google Shape;392;p32"/>
          <p:cNvSpPr txBox="1">
            <a:spLocks noGrp="1"/>
          </p:cNvSpPr>
          <p:nvPr>
            <p:ph type="body" idx="17"/>
          </p:nvPr>
        </p:nvSpPr>
        <p:spPr>
          <a:xfrm>
            <a:off x="6283374" y="1985468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3" name="Google Shape;393;p32"/>
          <p:cNvSpPr txBox="1">
            <a:spLocks noGrp="1"/>
          </p:cNvSpPr>
          <p:nvPr>
            <p:ph type="body" idx="18"/>
          </p:nvPr>
        </p:nvSpPr>
        <p:spPr>
          <a:xfrm>
            <a:off x="459940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4" name="Google Shape;394;p32"/>
          <p:cNvSpPr txBox="1">
            <a:spLocks noGrp="1"/>
          </p:cNvSpPr>
          <p:nvPr>
            <p:ph type="body" idx="19"/>
          </p:nvPr>
        </p:nvSpPr>
        <p:spPr>
          <a:xfrm>
            <a:off x="3206331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-Bleed Photo">
  <p:cSld name="Full-Bleed Photo">
    <p:bg>
      <p:bgPr>
        <a:solidFill>
          <a:srgbClr val="FFFFFF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97" name="Google Shape;39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3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99" name="Google Shape;399;p3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6" name="Google Shape;406;p33"/>
          <p:cNvSpPr txBox="1"/>
          <p:nvPr/>
        </p:nvSpPr>
        <p:spPr>
          <a:xfrm flipH="1">
            <a:off x="1555704" y="4879738"/>
            <a:ext cx="1296900" cy="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con ">
  <p:cSld name="Three Icon 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4"/>
          <p:cNvSpPr/>
          <p:nvPr/>
        </p:nvSpPr>
        <p:spPr>
          <a:xfrm>
            <a:off x="1486795" y="1541572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293615" y="1541572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3889706" y="1541572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1" name="Google Shape;411;p3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2" name="Google Shape;412;p3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3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body" idx="2"/>
          </p:nvPr>
        </p:nvSpPr>
        <p:spPr>
          <a:xfrm>
            <a:off x="1144727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5" name="Google Shape;415;p34"/>
          <p:cNvSpPr txBox="1">
            <a:spLocks noGrp="1"/>
          </p:cNvSpPr>
          <p:nvPr>
            <p:ph type="body" idx="3"/>
          </p:nvPr>
        </p:nvSpPr>
        <p:spPr>
          <a:xfrm>
            <a:off x="3541841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6" name="Google Shape;416;p34"/>
          <p:cNvSpPr txBox="1">
            <a:spLocks noGrp="1"/>
          </p:cNvSpPr>
          <p:nvPr>
            <p:ph type="body" idx="4"/>
          </p:nvPr>
        </p:nvSpPr>
        <p:spPr>
          <a:xfrm>
            <a:off x="5943958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con ">
  <p:cSld name="Four Icon 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/>
          <p:nvPr/>
        </p:nvSpPr>
        <p:spPr>
          <a:xfrm>
            <a:off x="799520" y="1545654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9" name="Google Shape;419;p35"/>
          <p:cNvSpPr/>
          <p:nvPr/>
        </p:nvSpPr>
        <p:spPr>
          <a:xfrm>
            <a:off x="6978416" y="1545654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0" name="Google Shape;420;p35"/>
          <p:cNvSpPr/>
          <p:nvPr/>
        </p:nvSpPr>
        <p:spPr>
          <a:xfrm>
            <a:off x="4922857" y="1545654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1" name="Google Shape;421;p35"/>
          <p:cNvSpPr/>
          <p:nvPr/>
        </p:nvSpPr>
        <p:spPr>
          <a:xfrm>
            <a:off x="2855943" y="1545654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3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3" name="Google Shape;423;p3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35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body" idx="2"/>
          </p:nvPr>
        </p:nvSpPr>
        <p:spPr>
          <a:xfrm>
            <a:off x="63216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body" idx="3"/>
          </p:nvPr>
        </p:nvSpPr>
        <p:spPr>
          <a:xfrm>
            <a:off x="268555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3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7" name="Google Shape;427;p35"/>
          <p:cNvSpPr txBox="1">
            <a:spLocks noGrp="1"/>
          </p:cNvSpPr>
          <p:nvPr>
            <p:ph type="body" idx="4"/>
          </p:nvPr>
        </p:nvSpPr>
        <p:spPr>
          <a:xfrm>
            <a:off x="4743495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8" name="Google Shape;428;p35"/>
          <p:cNvSpPr txBox="1">
            <a:spLocks noGrp="1"/>
          </p:cNvSpPr>
          <p:nvPr>
            <p:ph type="body" idx="5"/>
          </p:nvPr>
        </p:nvSpPr>
        <p:spPr>
          <a:xfrm>
            <a:off x="6801431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Icon ">
  <p:cSld name="Five Icon 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6"/>
          <p:cNvSpPr/>
          <p:nvPr/>
        </p:nvSpPr>
        <p:spPr>
          <a:xfrm>
            <a:off x="457469" y="1548497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1" name="Google Shape;431;p36"/>
          <p:cNvSpPr/>
          <p:nvPr/>
        </p:nvSpPr>
        <p:spPr>
          <a:xfrm>
            <a:off x="7310258" y="1548497"/>
            <a:ext cx="1372200" cy="1371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2" name="Google Shape;432;p36"/>
          <p:cNvSpPr/>
          <p:nvPr/>
        </p:nvSpPr>
        <p:spPr>
          <a:xfrm>
            <a:off x="3902051" y="1548497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3" name="Google Shape;433;p36"/>
          <p:cNvSpPr/>
          <p:nvPr/>
        </p:nvSpPr>
        <p:spPr>
          <a:xfrm>
            <a:off x="2169904" y="1548497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36"/>
          <p:cNvSpPr/>
          <p:nvPr/>
        </p:nvSpPr>
        <p:spPr>
          <a:xfrm>
            <a:off x="5600149" y="1548497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6" name="Google Shape;436;p3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36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38" name="Google Shape;438;p36"/>
          <p:cNvSpPr txBox="1">
            <a:spLocks noGrp="1"/>
          </p:cNvSpPr>
          <p:nvPr>
            <p:ph type="body" idx="2"/>
          </p:nvPr>
        </p:nvSpPr>
        <p:spPr>
          <a:xfrm>
            <a:off x="458257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4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39" name="Google Shape;439;p36"/>
          <p:cNvSpPr txBox="1">
            <a:spLocks noGrp="1"/>
          </p:cNvSpPr>
          <p:nvPr>
            <p:ph type="body" idx="3"/>
          </p:nvPr>
        </p:nvSpPr>
        <p:spPr>
          <a:xfrm>
            <a:off x="217107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3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0" name="Google Shape;440;p36"/>
          <p:cNvSpPr txBox="1">
            <a:spLocks noGrp="1"/>
          </p:cNvSpPr>
          <p:nvPr>
            <p:ph type="body" idx="4"/>
          </p:nvPr>
        </p:nvSpPr>
        <p:spPr>
          <a:xfrm>
            <a:off x="3889833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1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1" name="Google Shape;441;p36"/>
          <p:cNvSpPr txBox="1">
            <a:spLocks noGrp="1"/>
          </p:cNvSpPr>
          <p:nvPr>
            <p:ph type="body" idx="5"/>
          </p:nvPr>
        </p:nvSpPr>
        <p:spPr>
          <a:xfrm>
            <a:off x="5603960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2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body" idx="6"/>
          </p:nvPr>
        </p:nvSpPr>
        <p:spPr>
          <a:xfrm>
            <a:off x="731591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5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">
  <p:cSld name="Big Statement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7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5" name="Google Shape;445;p37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6" name="Google Shape;446;p3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47" name="Google Shape;447;p3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48" name="Google Shape;448;p3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55" name="Google Shape;455;p37"/>
          <p:cNvSpPr txBox="1"/>
          <p:nvPr/>
        </p:nvSpPr>
        <p:spPr>
          <a:xfrm flipH="1">
            <a:off x="1555415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6" name="Google Shape;456;p3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Purple">
  <p:cSld name="Big Statement – Purple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8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3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0" name="Google Shape;460;p38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61" name="Google Shape;461;p3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62" name="Google Shape;462;p3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63" name="Google Shape;463;p3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70" name="Google Shape;470;p38"/>
          <p:cNvSpPr txBox="1"/>
          <p:nvPr/>
        </p:nvSpPr>
        <p:spPr>
          <a:xfrm flipH="1">
            <a:off x="1555699" y="4879744"/>
            <a:ext cx="24294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Blue">
  <p:cSld name="Big Statement – Blue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9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3" name="Google Shape;473;p39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4" name="Google Shape;474;p39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75" name="Google Shape;475;p3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76" name="Google Shape;476;p3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77" name="Google Shape;477;p3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84" name="Google Shape;484;p39"/>
          <p:cNvSpPr txBox="1"/>
          <p:nvPr/>
        </p:nvSpPr>
        <p:spPr>
          <a:xfrm flipH="1">
            <a:off x="1555576" y="4879744"/>
            <a:ext cx="2392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">
  <p:cSld name="Big Statement with Icon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0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7" name="Google Shape;487;p4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8" name="Google Shape;488;p40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1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9" name="Google Shape;489;p40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">
  <p:cSld name="Section Header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Google Shape;50;p5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" name="Google Shape;51;p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54" name="Google Shape;54;p5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5" name="Google Shape;55;p5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62" name="Google Shape;62;p5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8BE20">
                  <a:alpha val="63921"/>
                </a:srgbClr>
              </a:gs>
              <a:gs pos="83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" name="Google Shape;63;p5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Green">
  <p:cSld name="Big Statement with Icon – Green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1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3" name="Google Shape;493;p41"/>
          <p:cNvSpPr/>
          <p:nvPr/>
        </p:nvSpPr>
        <p:spPr>
          <a:xfrm rot="10800000">
            <a:off x="5456846" y="1136329"/>
            <a:ext cx="2802600" cy="2802000"/>
          </a:xfrm>
          <a:prstGeom prst="ellipse">
            <a:avLst/>
          </a:prstGeom>
          <a:solidFill>
            <a:schemeClr val="accent4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4" name="Google Shape;494;p41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Purple">
  <p:cSld name="Big Statement with Icon – Purple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2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p4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8" name="Google Shape;498;p42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5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9" name="Google Shape;499;p42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Photo">
  <p:cSld name="Big Statement with Photo"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3"/>
          <p:cNvSpPr>
            <a:spLocks noGrp="1"/>
          </p:cNvSpPr>
          <p:nvPr>
            <p:ph type="pic" idx="2"/>
          </p:nvPr>
        </p:nvSpPr>
        <p:spPr>
          <a:xfrm>
            <a:off x="5090592" y="0"/>
            <a:ext cx="4053300" cy="50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0150" tIns="0" rIns="48015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2" name="Google Shape;502;p43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3" name="Google Shape;503;p4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istic">
  <p:cSld name="Big Statistic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/>
          <p:cNvSpPr/>
          <p:nvPr/>
        </p:nvSpPr>
        <p:spPr>
          <a:xfrm>
            <a:off x="0" y="0"/>
            <a:ext cx="9144000" cy="324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504527" y="542248"/>
            <a:ext cx="3353700" cy="33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7" name="Google Shape;507;p44"/>
          <p:cNvSpPr txBox="1">
            <a:spLocks noGrp="1"/>
          </p:cNvSpPr>
          <p:nvPr>
            <p:ph type="body" idx="1"/>
          </p:nvPr>
        </p:nvSpPr>
        <p:spPr>
          <a:xfrm>
            <a:off x="4573191" y="1885949"/>
            <a:ext cx="3771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8" name="Google Shape;508;p44"/>
          <p:cNvSpPr>
            <a:spLocks noGrp="1"/>
          </p:cNvSpPr>
          <p:nvPr>
            <p:ph type="chart" idx="2"/>
          </p:nvPr>
        </p:nvSpPr>
        <p:spPr>
          <a:xfrm>
            <a:off x="497133" y="542248"/>
            <a:ext cx="3361200" cy="3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9" name="Google Shape;509;p44"/>
          <p:cNvSpPr txBox="1">
            <a:spLocks noGrp="1"/>
          </p:cNvSpPr>
          <p:nvPr>
            <p:ph type="body" idx="3"/>
          </p:nvPr>
        </p:nvSpPr>
        <p:spPr>
          <a:xfrm>
            <a:off x="45636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0" name="Google Shape;510;p44"/>
          <p:cNvSpPr txBox="1">
            <a:spLocks noGrp="1"/>
          </p:cNvSpPr>
          <p:nvPr>
            <p:ph type="body" idx="4"/>
          </p:nvPr>
        </p:nvSpPr>
        <p:spPr>
          <a:xfrm>
            <a:off x="1827788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1" name="Google Shape;511;p44"/>
          <p:cNvSpPr txBox="1">
            <a:spLocks noGrp="1"/>
          </p:cNvSpPr>
          <p:nvPr>
            <p:ph type="body" idx="5"/>
          </p:nvPr>
        </p:nvSpPr>
        <p:spPr>
          <a:xfrm>
            <a:off x="3196660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3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2" name="Google Shape;512;p44"/>
          <p:cNvSpPr txBox="1">
            <a:spLocks noGrp="1"/>
          </p:cNvSpPr>
          <p:nvPr>
            <p:ph type="body" idx="6"/>
          </p:nvPr>
        </p:nvSpPr>
        <p:spPr>
          <a:xfrm>
            <a:off x="456727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3" name="Google Shape;513;p44"/>
          <p:cNvSpPr txBox="1">
            <a:spLocks noGrp="1"/>
          </p:cNvSpPr>
          <p:nvPr>
            <p:ph type="body" idx="7"/>
          </p:nvPr>
        </p:nvSpPr>
        <p:spPr>
          <a:xfrm>
            <a:off x="594205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4" name="Google Shape;514;p44"/>
          <p:cNvSpPr txBox="1">
            <a:spLocks noGrp="1"/>
          </p:cNvSpPr>
          <p:nvPr>
            <p:ph type="body" idx="8"/>
          </p:nvPr>
        </p:nvSpPr>
        <p:spPr>
          <a:xfrm>
            <a:off x="731442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5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5" name="Google Shape;515;p4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">
  <p:cSld name="Thank You / Closing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6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20" name="Google Shape;520;p4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21" name="Google Shape;521;p4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28" name="Google Shape;528;p46"/>
          <p:cNvSpPr txBox="1"/>
          <p:nvPr/>
        </p:nvSpPr>
        <p:spPr>
          <a:xfrm flipH="1">
            <a:off x="1555617" y="4879744"/>
            <a:ext cx="2404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9" name="Google Shape;529;p46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0" name="Google Shape;530;p46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Purple">
  <p:cSld name="Thank You / Closing – Purple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4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33" name="Google Shape;533;p4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40" name="Google Shape;540;p47"/>
          <p:cNvSpPr txBox="1"/>
          <p:nvPr/>
        </p:nvSpPr>
        <p:spPr>
          <a:xfrm flipH="1">
            <a:off x="1555673" y="4879744"/>
            <a:ext cx="2614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1" name="Google Shape;541;p47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2" name="Google Shape;542;p47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3" name="Google Shape;543;p47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Blue">
  <p:cSld name="Thank You / Closing – Blue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4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46" name="Google Shape;546;p4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53" name="Google Shape;553;p48"/>
          <p:cNvSpPr txBox="1"/>
          <p:nvPr/>
        </p:nvSpPr>
        <p:spPr>
          <a:xfrm flipH="1">
            <a:off x="1555750" y="4879744"/>
            <a:ext cx="2836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4" name="Google Shape;554;p48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5" name="Google Shape;555;p48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6" name="Google Shape;556;p48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nt Check">
  <p:cSld name="Font Check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9" name="Google Shape;559;p49"/>
          <p:cNvSpPr txBox="1"/>
          <p:nvPr/>
        </p:nvSpPr>
        <p:spPr>
          <a:xfrm>
            <a:off x="423537" y="275015"/>
            <a:ext cx="82530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endParaRPr sz="3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0" name="Google Shape;560;p49"/>
          <p:cNvSpPr txBox="1"/>
          <p:nvPr/>
        </p:nvSpPr>
        <p:spPr>
          <a:xfrm>
            <a:off x="465793" y="2929545"/>
            <a:ext cx="82242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yes, you are good to go!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the answer is no, you do not have the Proxima Nova font installed.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to download the font.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304800" marR="0" lvl="0" indent="-177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•"/>
            </a:pPr>
            <a:r>
              <a:rPr lang="en-US" sz="1400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Log in with SSO and select the Brand Assets tab in the portal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Need more information on how to install fonts? </a:t>
            </a:r>
            <a:b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Refer to the quick-start section in the template guideline or contact Oasis.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1" name="Google Shape;561;p49"/>
          <p:cNvSpPr txBox="1">
            <a:spLocks noGrp="1"/>
          </p:cNvSpPr>
          <p:nvPr>
            <p:ph type="body" idx="1"/>
          </p:nvPr>
        </p:nvSpPr>
        <p:spPr>
          <a:xfrm>
            <a:off x="448702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62" name="Google Shape;562;p4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49"/>
          <p:cNvSpPr txBox="1">
            <a:spLocks noGrp="1"/>
          </p:cNvSpPr>
          <p:nvPr>
            <p:ph type="subTitle" idx="2"/>
          </p:nvPr>
        </p:nvSpPr>
        <p:spPr>
          <a:xfrm>
            <a:off x="444765" y="628579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467644" y="1212509"/>
            <a:ext cx="3476100" cy="183000"/>
          </a:xfrm>
          <a:prstGeom prst="rect">
            <a:avLst/>
          </a:prstGeom>
          <a:solidFill>
            <a:srgbClr val="3F1A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the fonts in the words below match on your screen?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65" name="Google Shape;565;p49"/>
          <p:cNvCxnSpPr/>
          <p:nvPr/>
        </p:nvCxnSpPr>
        <p:spPr>
          <a:xfrm>
            <a:off x="467645" y="1395583"/>
            <a:ext cx="5476200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6" name="Google Shape;566;p49"/>
          <p:cNvSpPr txBox="1">
            <a:spLocks noGrp="1"/>
          </p:cNvSpPr>
          <p:nvPr>
            <p:ph type="body" idx="3"/>
          </p:nvPr>
        </p:nvSpPr>
        <p:spPr>
          <a:xfrm>
            <a:off x="4488931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567" name="Google Shape;567;p49"/>
          <p:cNvGrpSpPr/>
          <p:nvPr/>
        </p:nvGrpSpPr>
        <p:grpSpPr>
          <a:xfrm>
            <a:off x="4542405" y="1669498"/>
            <a:ext cx="3525535" cy="406707"/>
            <a:chOff x="6685343" y="2270804"/>
            <a:chExt cx="4699461" cy="542276"/>
          </a:xfrm>
        </p:grpSpPr>
        <p:sp>
          <p:nvSpPr>
            <p:cNvPr id="568" name="Google Shape;568;p49"/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9" name="Google Shape;569;p49"/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0" name="Google Shape;570;p49"/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1" name="Google Shape;571;p49"/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2" name="Google Shape;572;p49"/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3" name="Google Shape;573;p49"/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4" name="Google Shape;574;p49"/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5" name="Google Shape;575;p49"/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6" name="Google Shape;576;p49"/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 extrusionOk="0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7" name="Google Shape;577;p49"/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 extrusionOk="0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8" name="Google Shape;578;p49"/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 extrusionOk="0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 extrusionOk="0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2" name="Google Shape;582;p49"/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 extrusionOk="0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3" name="Google Shape;583;p49"/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 extrusionOk="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585" name="Google Shape;585;p49"/>
          <p:cNvGrpSpPr/>
          <p:nvPr/>
        </p:nvGrpSpPr>
        <p:grpSpPr>
          <a:xfrm>
            <a:off x="504487" y="1669498"/>
            <a:ext cx="2266994" cy="409553"/>
            <a:chOff x="2656324" y="2163854"/>
            <a:chExt cx="3021853" cy="546070"/>
          </a:xfrm>
        </p:grpSpPr>
        <p:sp>
          <p:nvSpPr>
            <p:cNvPr id="586" name="Google Shape;586;p49"/>
            <p:cNvSpPr/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 extrusionOk="0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7" name="Google Shape;587;p49"/>
            <p:cNvSpPr/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 extrusionOk="0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8" name="Google Shape;588;p49"/>
            <p:cNvSpPr/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 extrusionOk="0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9" name="Google Shape;589;p49"/>
            <p:cNvSpPr/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 extrusionOk="0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0" name="Google Shape;590;p49"/>
            <p:cNvSpPr/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 extrusionOk="0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1" name="Google Shape;591;p49"/>
            <p:cNvSpPr/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 extrusionOk="0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2" name="Google Shape;592;p49"/>
            <p:cNvSpPr/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3" name="Google Shape;593;p49"/>
            <p:cNvSpPr/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 extrusionOk="0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4" name="Google Shape;594;p49"/>
            <p:cNvSpPr/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5" name="Google Shape;595;p49"/>
            <p:cNvSpPr/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 extrusionOk="0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6" name="Google Shape;596;p49"/>
            <p:cNvSpPr/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 extrusionOk="0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id">
  <p:cSld name="Grid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50"/>
          <p:cNvGrpSpPr/>
          <p:nvPr/>
        </p:nvGrpSpPr>
        <p:grpSpPr>
          <a:xfrm>
            <a:off x="94" y="0"/>
            <a:ext cx="9143963" cy="5143503"/>
            <a:chOff x="126" y="-4"/>
            <a:chExt cx="12188700" cy="6858004"/>
          </a:xfrm>
        </p:grpSpPr>
        <p:grpSp>
          <p:nvGrpSpPr>
            <p:cNvPr id="599" name="Google Shape;599;p50"/>
            <p:cNvGrpSpPr/>
            <p:nvPr/>
          </p:nvGrpSpPr>
          <p:grpSpPr>
            <a:xfrm>
              <a:off x="609441" y="1600198"/>
              <a:ext cx="10055887" cy="4580401"/>
              <a:chOff x="609441" y="1600198"/>
              <a:chExt cx="10055887" cy="4580401"/>
            </a:xfrm>
          </p:grpSpPr>
          <p:sp>
            <p:nvSpPr>
              <p:cNvPr id="600" name="Google Shape;600;p50"/>
              <p:cNvSpPr/>
              <p:nvPr/>
            </p:nvSpPr>
            <p:spPr>
              <a:xfrm>
                <a:off x="609441" y="1600199"/>
                <a:ext cx="9141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0"/>
              <p:cNvSpPr/>
              <p:nvPr/>
            </p:nvSpPr>
            <p:spPr>
              <a:xfrm>
                <a:off x="243644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0"/>
              <p:cNvSpPr/>
              <p:nvPr/>
            </p:nvSpPr>
            <p:spPr>
              <a:xfrm>
                <a:off x="4263453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0"/>
              <p:cNvSpPr/>
              <p:nvPr/>
            </p:nvSpPr>
            <p:spPr>
              <a:xfrm>
                <a:off x="6090459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0"/>
              <p:cNvSpPr/>
              <p:nvPr/>
            </p:nvSpPr>
            <p:spPr>
              <a:xfrm>
                <a:off x="7921943" y="1600198"/>
                <a:ext cx="9165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0"/>
              <p:cNvSpPr/>
              <p:nvPr/>
            </p:nvSpPr>
            <p:spPr>
              <a:xfrm>
                <a:off x="975002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6" name="Google Shape;606;p50"/>
            <p:cNvGrpSpPr/>
            <p:nvPr/>
          </p:nvGrpSpPr>
          <p:grpSpPr>
            <a:xfrm>
              <a:off x="126" y="-4"/>
              <a:ext cx="12188700" cy="6858004"/>
              <a:chOff x="126" y="-4"/>
              <a:chExt cx="12188700" cy="6858004"/>
            </a:xfrm>
          </p:grpSpPr>
          <p:grpSp>
            <p:nvGrpSpPr>
              <p:cNvPr id="607" name="Google Shape;607;p50"/>
              <p:cNvGrpSpPr/>
              <p:nvPr/>
            </p:nvGrpSpPr>
            <p:grpSpPr>
              <a:xfrm>
                <a:off x="126" y="-4"/>
                <a:ext cx="12188700" cy="6858004"/>
                <a:chOff x="126" y="1"/>
                <a:chExt cx="12188700" cy="6858004"/>
              </a:xfrm>
            </p:grpSpPr>
            <p:grpSp>
              <p:nvGrpSpPr>
                <p:cNvPr id="608" name="Google Shape;608;p50"/>
                <p:cNvGrpSpPr/>
                <p:nvPr/>
              </p:nvGrpSpPr>
              <p:grpSpPr>
                <a:xfrm>
                  <a:off x="609601" y="2684"/>
                  <a:ext cx="10962504" cy="6855257"/>
                  <a:chOff x="0" y="0"/>
                  <a:chExt cx="10962504" cy="6858000"/>
                </a:xfrm>
              </p:grpSpPr>
              <p:cxnSp>
                <p:nvCxnSpPr>
                  <p:cNvPr id="609" name="Google Shape;609;p50"/>
                  <p:cNvCxnSpPr/>
                  <p:nvPr/>
                </p:nvCxnSpPr>
                <p:spPr>
                  <a:xfrm>
                    <a:off x="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0" name="Google Shape;610;p50"/>
                  <p:cNvCxnSpPr/>
                  <p:nvPr/>
                </p:nvCxnSpPr>
                <p:spPr>
                  <a:xfrm>
                    <a:off x="91404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1" name="Google Shape;611;p50"/>
                  <p:cNvCxnSpPr/>
                  <p:nvPr/>
                </p:nvCxnSpPr>
                <p:spPr>
                  <a:xfrm>
                    <a:off x="137106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2" name="Google Shape;612;p50"/>
                  <p:cNvCxnSpPr/>
                  <p:nvPr/>
                </p:nvCxnSpPr>
                <p:spPr>
                  <a:xfrm>
                    <a:off x="182808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3" name="Google Shape;613;p50"/>
                  <p:cNvCxnSpPr/>
                  <p:nvPr/>
                </p:nvCxnSpPr>
                <p:spPr>
                  <a:xfrm>
                    <a:off x="228510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4" name="Google Shape;614;p50"/>
                  <p:cNvCxnSpPr/>
                  <p:nvPr/>
                </p:nvCxnSpPr>
                <p:spPr>
                  <a:xfrm>
                    <a:off x="274212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5" name="Google Shape;615;p50"/>
                  <p:cNvCxnSpPr/>
                  <p:nvPr/>
                </p:nvCxnSpPr>
                <p:spPr>
                  <a:xfrm>
                    <a:off x="319914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6" name="Google Shape;616;p50"/>
                  <p:cNvCxnSpPr/>
                  <p:nvPr/>
                </p:nvCxnSpPr>
                <p:spPr>
                  <a:xfrm>
                    <a:off x="365617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7" name="Google Shape;617;p50"/>
                  <p:cNvCxnSpPr/>
                  <p:nvPr/>
                </p:nvCxnSpPr>
                <p:spPr>
                  <a:xfrm>
                    <a:off x="411319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8" name="Google Shape;618;p50"/>
                  <p:cNvCxnSpPr/>
                  <p:nvPr/>
                </p:nvCxnSpPr>
                <p:spPr>
                  <a:xfrm>
                    <a:off x="457021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9" name="Google Shape;619;p50"/>
                  <p:cNvCxnSpPr/>
                  <p:nvPr/>
                </p:nvCxnSpPr>
                <p:spPr>
                  <a:xfrm>
                    <a:off x="502723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0" name="Google Shape;620;p50"/>
                  <p:cNvCxnSpPr/>
                  <p:nvPr/>
                </p:nvCxnSpPr>
                <p:spPr>
                  <a:xfrm>
                    <a:off x="548425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1" name="Google Shape;621;p50"/>
                  <p:cNvCxnSpPr/>
                  <p:nvPr/>
                </p:nvCxnSpPr>
                <p:spPr>
                  <a:xfrm>
                    <a:off x="594127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2" name="Google Shape;622;p50"/>
                  <p:cNvCxnSpPr/>
                  <p:nvPr/>
                </p:nvCxnSpPr>
                <p:spPr>
                  <a:xfrm>
                    <a:off x="639829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3" name="Google Shape;623;p50"/>
                  <p:cNvCxnSpPr/>
                  <p:nvPr/>
                </p:nvCxnSpPr>
                <p:spPr>
                  <a:xfrm>
                    <a:off x="685532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4" name="Google Shape;624;p50"/>
                  <p:cNvCxnSpPr/>
                  <p:nvPr/>
                </p:nvCxnSpPr>
                <p:spPr>
                  <a:xfrm>
                    <a:off x="731234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5" name="Google Shape;625;p50"/>
                  <p:cNvCxnSpPr/>
                  <p:nvPr/>
                </p:nvCxnSpPr>
                <p:spPr>
                  <a:xfrm>
                    <a:off x="776936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6" name="Google Shape;626;p50"/>
                  <p:cNvCxnSpPr/>
                  <p:nvPr/>
                </p:nvCxnSpPr>
                <p:spPr>
                  <a:xfrm>
                    <a:off x="822638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7" name="Google Shape;627;p50"/>
                  <p:cNvCxnSpPr/>
                  <p:nvPr/>
                </p:nvCxnSpPr>
                <p:spPr>
                  <a:xfrm>
                    <a:off x="914042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8" name="Google Shape;628;p50"/>
                  <p:cNvCxnSpPr/>
                  <p:nvPr/>
                </p:nvCxnSpPr>
                <p:spPr>
                  <a:xfrm>
                    <a:off x="868340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9" name="Google Shape;629;p50"/>
                  <p:cNvCxnSpPr/>
                  <p:nvPr/>
                </p:nvCxnSpPr>
                <p:spPr>
                  <a:xfrm>
                    <a:off x="959744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0" name="Google Shape;630;p50"/>
                  <p:cNvCxnSpPr/>
                  <p:nvPr/>
                </p:nvCxnSpPr>
                <p:spPr>
                  <a:xfrm>
                    <a:off x="1005447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1" name="Google Shape;631;p50"/>
                  <p:cNvCxnSpPr/>
                  <p:nvPr/>
                </p:nvCxnSpPr>
                <p:spPr>
                  <a:xfrm>
                    <a:off x="1051149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2" name="Google Shape;632;p50"/>
                  <p:cNvCxnSpPr/>
                  <p:nvPr/>
                </p:nvCxnSpPr>
                <p:spPr>
                  <a:xfrm>
                    <a:off x="45702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3" name="Google Shape;633;p50"/>
                  <p:cNvCxnSpPr/>
                  <p:nvPr/>
                </p:nvCxnSpPr>
                <p:spPr>
                  <a:xfrm>
                    <a:off x="1096250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  <p:grpSp>
              <p:nvGrpSpPr>
                <p:cNvPr id="634" name="Google Shape;634;p50"/>
                <p:cNvGrpSpPr/>
                <p:nvPr/>
              </p:nvGrpSpPr>
              <p:grpSpPr>
                <a:xfrm>
                  <a:off x="126" y="1"/>
                  <a:ext cx="12188700" cy="6858004"/>
                  <a:chOff x="126" y="1"/>
                  <a:chExt cx="12188700" cy="6858004"/>
                </a:xfrm>
              </p:grpSpPr>
              <p:cxnSp>
                <p:nvCxnSpPr>
                  <p:cNvPr id="635" name="Google Shape;635;p50"/>
                  <p:cNvCxnSpPr/>
                  <p:nvPr/>
                </p:nvCxnSpPr>
                <p:spPr>
                  <a:xfrm>
                    <a:off x="6094476" y="-60943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6" name="Google Shape;636;p50"/>
                  <p:cNvCxnSpPr/>
                  <p:nvPr/>
                </p:nvCxnSpPr>
                <p:spPr>
                  <a:xfrm>
                    <a:off x="6094476" y="-5637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7" name="Google Shape;637;p50"/>
                  <p:cNvCxnSpPr/>
                  <p:nvPr/>
                </p:nvCxnSpPr>
                <p:spPr>
                  <a:xfrm>
                    <a:off x="6094476" y="-51799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8" name="Google Shape;638;p50"/>
                  <p:cNvCxnSpPr/>
                  <p:nvPr/>
                </p:nvCxnSpPr>
                <p:spPr>
                  <a:xfrm>
                    <a:off x="6094476" y="-31201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9" name="Google Shape;639;p50"/>
                  <p:cNvCxnSpPr/>
                  <p:nvPr/>
                </p:nvCxnSpPr>
                <p:spPr>
                  <a:xfrm>
                    <a:off x="6094476" y="-26629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0" name="Google Shape;640;p50"/>
                  <p:cNvCxnSpPr/>
                  <p:nvPr/>
                </p:nvCxnSpPr>
                <p:spPr>
                  <a:xfrm>
                    <a:off x="6094476" y="-22057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1" name="Google Shape;641;p50"/>
                  <p:cNvCxnSpPr/>
                  <p:nvPr/>
                </p:nvCxnSpPr>
                <p:spPr>
                  <a:xfrm>
                    <a:off x="6094476" y="-1748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2" name="Google Shape;642;p50"/>
                  <p:cNvCxnSpPr/>
                  <p:nvPr/>
                </p:nvCxnSpPr>
                <p:spPr>
                  <a:xfrm>
                    <a:off x="6094476" y="-12913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3" name="Google Shape;643;p50"/>
                  <p:cNvCxnSpPr/>
                  <p:nvPr/>
                </p:nvCxnSpPr>
                <p:spPr>
                  <a:xfrm>
                    <a:off x="6094476" y="-8341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4" name="Google Shape;644;p50"/>
                  <p:cNvCxnSpPr/>
                  <p:nvPr/>
                </p:nvCxnSpPr>
                <p:spPr>
                  <a:xfrm rot="10800000">
                    <a:off x="126" y="5717376"/>
                    <a:ext cx="121887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5" name="Google Shape;645;p50"/>
                  <p:cNvCxnSpPr/>
                  <p:nvPr/>
                </p:nvCxnSpPr>
                <p:spPr>
                  <a:xfrm>
                    <a:off x="6094476" y="76365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6" name="Google Shape;646;p50"/>
                  <p:cNvCxnSpPr/>
                  <p:nvPr/>
                </p:nvCxnSpPr>
                <p:spPr>
                  <a:xfrm>
                    <a:off x="6094476" y="-56371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7" name="Google Shape;647;p50"/>
                  <p:cNvCxnSpPr/>
                  <p:nvPr/>
                </p:nvCxnSpPr>
                <p:spPr>
                  <a:xfrm>
                    <a:off x="6094476" y="-49513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8" name="Google Shape;648;p50"/>
                  <p:cNvCxnSpPr/>
                  <p:nvPr/>
                </p:nvCxnSpPr>
                <p:spPr>
                  <a:xfrm>
                    <a:off x="6094476" y="86320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9" name="Google Shape;649;p50"/>
                  <p:cNvCxnSpPr/>
                  <p:nvPr/>
                </p:nvCxnSpPr>
                <p:spPr>
                  <a:xfrm>
                    <a:off x="6094476" y="306451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0" name="Google Shape;650;p50"/>
                  <p:cNvCxnSpPr/>
                  <p:nvPr/>
                </p:nvCxnSpPr>
                <p:spPr>
                  <a:xfrm>
                    <a:off x="6094476" y="-4034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1" name="Google Shape;651;p50"/>
                  <p:cNvCxnSpPr/>
                  <p:nvPr/>
                </p:nvCxnSpPr>
                <p:spPr>
                  <a:xfrm>
                    <a:off x="6094476" y="-35773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2" name="Google Shape;652;p50"/>
                  <p:cNvCxnSpPr/>
                  <p:nvPr/>
                </p:nvCxnSpPr>
                <p:spPr>
                  <a:xfrm>
                    <a:off x="6094476" y="-4494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</p:grpSp>
          <p:sp>
            <p:nvSpPr>
              <p:cNvPr id="653" name="Google Shape;653;p50"/>
              <p:cNvSpPr txBox="1"/>
              <p:nvPr/>
            </p:nvSpPr>
            <p:spPr>
              <a:xfrm>
                <a:off x="592866" y="5723466"/>
                <a:ext cx="7329000" cy="47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00">
                    <a:solidFill>
                      <a:schemeClr val="dk1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  <a:endParaRPr sz="1100"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Plum">
  <p:cSld name="Section Header with Photo – Plu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68" name="Google Shape;68;p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69" name="Google Shape;69;p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76" name="Google Shape;76;p6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6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>
                  <a:alpha val="56862"/>
                </a:srgbClr>
              </a:gs>
              <a:gs pos="24000">
                <a:srgbClr val="7F35AB">
                  <a:alpha val="56862"/>
                </a:srgbClr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Google Shape;78;p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O NOT USE">
  <p:cSld name="DO NOT USE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56" name="Google Shape;656;p51"/>
          <p:cNvSpPr txBox="1"/>
          <p:nvPr/>
        </p:nvSpPr>
        <p:spPr>
          <a:xfrm>
            <a:off x="454912" y="541421"/>
            <a:ext cx="8159400" cy="3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NOT USE 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ALL LAYOUTS PAST THIS ARE NOT PART OF THIS TEMPLATE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5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0" name="Google Shape;660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2 – Intro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3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53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4" name="Google Shape;664;p53"/>
          <p:cNvSpPr txBox="1">
            <a:spLocks noGrp="1"/>
          </p:cNvSpPr>
          <p:nvPr>
            <p:ph type="body" idx="2"/>
          </p:nvPr>
        </p:nvSpPr>
        <p:spPr>
          <a:xfrm>
            <a:off x="3454971" y="549625"/>
            <a:ext cx="54030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●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8861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252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65" name="Google Shape;665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3 – Standard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5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55"/>
          <p:cNvSpPr txBox="1">
            <a:spLocks noGrp="1"/>
          </p:cNvSpPr>
          <p:nvPr>
            <p:ph type="body" idx="1"/>
          </p:nvPr>
        </p:nvSpPr>
        <p:spPr>
          <a:xfrm>
            <a:off x="754554" y="900400"/>
            <a:ext cx="81009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A – Blank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603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Aqua">
  <p:cSld name="Section Header with Photo – Aqu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7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87" name="Google Shape;87;p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88" name="Google Shape;88;p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95" name="Google Shape;95;p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White">
  <p:cSld name="Section Header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FFFFFF">
                  <a:alpha val="58823"/>
                </a:srgbClr>
              </a:gs>
              <a:gs pos="24000">
                <a:srgbClr val="FFFFFF">
                  <a:alpha val="58823"/>
                </a:srgbClr>
              </a:gs>
              <a:gs pos="78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6703488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8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104" name="Google Shape;104;p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05" name="Google Shape;105;p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12" name="Google Shape;112;p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">
  <p:cSld name="Quote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8BE20">
                  <a:alpha val="45882"/>
                </a:srgbClr>
              </a:gs>
              <a:gs pos="24000">
                <a:srgbClr val="78BE20">
                  <a:alpha val="45882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16" name="Google Shape;116;p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17" name="Google Shape;117;p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24" name="Google Shape;124;p9"/>
          <p:cNvSpPr txBox="1"/>
          <p:nvPr/>
        </p:nvSpPr>
        <p:spPr>
          <a:xfrm flipH="1">
            <a:off x="1557179" y="4879744"/>
            <a:ext cx="2909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Purple">
  <p:cSld name="Quote with Photo – Purp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6666"/>
                </a:srgbClr>
              </a:gs>
              <a:gs pos="82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0" name="Google Shape;130;p1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31" name="Google Shape;131;p1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38" name="Google Shape;138;p10"/>
          <p:cNvSpPr txBox="1"/>
          <p:nvPr/>
        </p:nvSpPr>
        <p:spPr>
          <a:xfrm flipH="1">
            <a:off x="1557201" y="4879744"/>
            <a:ext cx="2427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56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xima Nova"/>
              <a:buNone/>
              <a:defRPr sz="2100" i="0" u="none" strike="noStrike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548" y="5514022"/>
            <a:ext cx="3087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8442" y="5514022"/>
            <a:ext cx="2056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6" name="Google Shape;16;p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1" r:id="rId53"/>
    <p:sldLayoutId id="2147483760" r:id="rId5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1404">
          <p15:clr>
            <a:srgbClr val="F26B43"/>
          </p15:clr>
        </p15:guide>
        <p15:guide id="4" orient="horz" pos="1188">
          <p15:clr>
            <a:srgbClr val="F26B43"/>
          </p15:clr>
        </p15:guide>
        <p15:guide id="5" orient="horz" pos="972">
          <p15:clr>
            <a:srgbClr val="F26B43"/>
          </p15:clr>
        </p15:guide>
        <p15:guide id="6" orient="horz" pos="756">
          <p15:clr>
            <a:srgbClr val="F26B43"/>
          </p15:clr>
        </p15:guide>
        <p15:guide id="7" orient="horz" pos="540">
          <p15:clr>
            <a:srgbClr val="F26B43"/>
          </p15:clr>
        </p15:guide>
        <p15:guide id="8" orient="horz" pos="432">
          <p15:clr>
            <a:srgbClr val="F26B43"/>
          </p15:clr>
        </p15:guide>
        <p15:guide id="9" orient="horz" pos="216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1836">
          <p15:clr>
            <a:srgbClr val="F26B43"/>
          </p15:clr>
        </p15:guide>
        <p15:guide id="12" orient="horz" pos="2052">
          <p15:clr>
            <a:srgbClr val="F26B43"/>
          </p15:clr>
        </p15:guide>
        <p15:guide id="13" orient="horz" pos="2268">
          <p15:clr>
            <a:srgbClr val="F26B43"/>
          </p15:clr>
        </p15:guide>
        <p15:guide id="14" orient="horz" pos="2484">
          <p15:clr>
            <a:srgbClr val="F26B43"/>
          </p15:clr>
        </p15:guide>
        <p15:guide id="15" orient="horz" pos="2700">
          <p15:clr>
            <a:srgbClr val="F26B43"/>
          </p15:clr>
        </p15:guide>
        <p15:guide id="16" orient="horz" pos="2916">
          <p15:clr>
            <a:srgbClr val="F26B43"/>
          </p15:clr>
        </p15:guide>
        <p15:guide id="17" orient="horz" pos="3024">
          <p15:clr>
            <a:srgbClr val="F26B43"/>
          </p15:clr>
        </p15:guide>
        <p15:guide id="18" pos="2664">
          <p15:clr>
            <a:srgbClr val="F26B43"/>
          </p15:clr>
        </p15:guide>
        <p15:guide id="19" pos="2448">
          <p15:clr>
            <a:srgbClr val="F26B43"/>
          </p15:clr>
        </p15:guide>
        <p15:guide id="20" pos="2232">
          <p15:clr>
            <a:srgbClr val="F26B43"/>
          </p15:clr>
        </p15:guide>
        <p15:guide id="21" pos="2016">
          <p15:clr>
            <a:srgbClr val="F26B43"/>
          </p15:clr>
        </p15:guide>
        <p15:guide id="22" pos="1800">
          <p15:clr>
            <a:srgbClr val="F26B43"/>
          </p15:clr>
        </p15:guide>
        <p15:guide id="23" pos="1584">
          <p15:clr>
            <a:srgbClr val="F26B43"/>
          </p15:clr>
        </p15:guide>
        <p15:guide id="24" pos="1368">
          <p15:clr>
            <a:srgbClr val="F26B43"/>
          </p15:clr>
        </p15:guide>
        <p15:guide id="25" pos="1152">
          <p15:clr>
            <a:srgbClr val="F26B43"/>
          </p15:clr>
        </p15:guide>
        <p15:guide id="26" pos="935">
          <p15:clr>
            <a:srgbClr val="F26B43"/>
          </p15:clr>
        </p15:guide>
        <p15:guide id="27" pos="719">
          <p15:clr>
            <a:srgbClr val="F26B43"/>
          </p15:clr>
        </p15:guide>
        <p15:guide id="28" pos="503">
          <p15:clr>
            <a:srgbClr val="F26B43"/>
          </p15:clr>
        </p15:guide>
        <p15:guide id="29" pos="287">
          <p15:clr>
            <a:srgbClr val="F26B43"/>
          </p15:clr>
        </p15:guide>
        <p15:guide id="30" pos="3096">
          <p15:clr>
            <a:srgbClr val="F26B43"/>
          </p15:clr>
        </p15:guide>
        <p15:guide id="31" pos="3312">
          <p15:clr>
            <a:srgbClr val="F26B43"/>
          </p15:clr>
        </p15:guide>
        <p15:guide id="32" pos="3528">
          <p15:clr>
            <a:srgbClr val="F26B43"/>
          </p15:clr>
        </p15:guide>
        <p15:guide id="33" pos="3744">
          <p15:clr>
            <a:srgbClr val="F26B43"/>
          </p15:clr>
        </p15:guide>
        <p15:guide id="34" pos="3960">
          <p15:clr>
            <a:srgbClr val="F26B43"/>
          </p15:clr>
        </p15:guide>
        <p15:guide id="35" pos="4176">
          <p15:clr>
            <a:srgbClr val="F26B43"/>
          </p15:clr>
        </p15:guide>
        <p15:guide id="36" pos="4392">
          <p15:clr>
            <a:srgbClr val="F26B43"/>
          </p15:clr>
        </p15:guide>
        <p15:guide id="37" pos="4608">
          <p15:clr>
            <a:srgbClr val="F26B43"/>
          </p15:clr>
        </p15:guide>
        <p15:guide id="38" pos="4825">
          <p15:clr>
            <a:srgbClr val="F26B43"/>
          </p15:clr>
        </p15:guide>
        <p15:guide id="39" pos="5041">
          <p15:clr>
            <a:srgbClr val="F26B43"/>
          </p15:clr>
        </p15:guide>
        <p15:guide id="40" pos="5257">
          <p15:clr>
            <a:srgbClr val="F26B43"/>
          </p15:clr>
        </p15:guide>
        <p15:guide id="41" pos="5473">
          <p15:clr>
            <a:srgbClr val="F26B43"/>
          </p15:clr>
        </p15:guide>
        <p15:guide id="42" pos="5760">
          <p15:clr>
            <a:srgbClr val="F26B43"/>
          </p15:clr>
        </p15:guide>
        <p15:guide id="43" orient="horz" pos="324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4.xml"/><Relationship Id="rId4" Type="http://schemas.openxmlformats.org/officeDocument/2006/relationships/hyperlink" Target="https://spring.io/guides/gs/service-registration-and-discover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114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 b="1" i="0" u="none" strike="noStrike" cap="none" smtClean="0"/>
              <a:t>Spring Cloud </a:t>
            </a:r>
            <a:r>
              <a:rPr lang="en-US" sz="3000" b="1" i="0" u="none" strike="noStrike" cap="none" dirty="0" smtClean="0"/>
              <a:t>Eureka</a:t>
            </a:r>
            <a:endParaRPr sz="3000" dirty="0"/>
          </a:p>
        </p:txBody>
      </p:sp>
      <p:sp>
        <p:nvSpPr>
          <p:cNvPr id="1360" name="Google Shape;1360;p1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1" name="Google Shape;1361;p1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1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Service discovery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 Client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576649" y="686261"/>
            <a:ext cx="8377881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en-US" dirty="0"/>
              <a:t>For a @</a:t>
            </a:r>
            <a:r>
              <a:rPr lang="en-US" dirty="0" err="1"/>
              <a:t>SpringBootApplication</a:t>
            </a:r>
            <a:r>
              <a:rPr lang="en-US" dirty="0"/>
              <a:t> to be discovery-aware, we have to include a Spring Discovery Client (for example, spring-cloud-starter-</a:t>
            </a:r>
            <a:r>
              <a:rPr lang="en-US" dirty="0" err="1"/>
              <a:t>netflix</a:t>
            </a:r>
            <a:r>
              <a:rPr lang="en-US" dirty="0"/>
              <a:t>-eureka-client) into our </a:t>
            </a:r>
            <a:r>
              <a:rPr lang="en-US" dirty="0" err="1"/>
              <a:t>classpath</a:t>
            </a:r>
            <a:r>
              <a:rPr lang="en-US" dirty="0" smtClean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Then we need to annotate a @Configuration with either @</a:t>
            </a:r>
            <a:r>
              <a:rPr lang="en-US" dirty="0" err="1"/>
              <a:t>EnableDiscoveryClient</a:t>
            </a:r>
            <a:r>
              <a:rPr lang="en-US" dirty="0"/>
              <a:t> or @</a:t>
            </a:r>
            <a:r>
              <a:rPr lang="en-US" dirty="0" err="1"/>
              <a:t>EnableEurekaClient</a:t>
            </a:r>
            <a:r>
              <a:rPr lang="en-US" dirty="0"/>
              <a:t>. Note that this annotation is optional if we have the spring-cloud-starter-</a:t>
            </a:r>
            <a:r>
              <a:rPr lang="en-US" dirty="0" err="1"/>
              <a:t>netflix</a:t>
            </a:r>
            <a:r>
              <a:rPr lang="en-US" dirty="0"/>
              <a:t>-eureka-client dependency on the </a:t>
            </a:r>
            <a:r>
              <a:rPr lang="en-US" dirty="0" err="1"/>
              <a:t>classpath</a:t>
            </a:r>
            <a:r>
              <a:rPr lang="en-US" dirty="0" smtClean="0"/>
              <a:t>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latter tells Spring Boot to use Spring Netflix Eureka for service discovery explicitly. 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182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5" name="Google Shape;1795;p159" descr="Process-Pairing-London-01.jpg"/>
          <p:cNvPicPr preferRelativeResize="0"/>
          <p:nvPr/>
        </p:nvPicPr>
        <p:blipFill rotWithShape="1">
          <a:blip r:embed="rId3">
            <a:alphaModFix amt="79998"/>
          </a:blip>
          <a:srcRect t="12286" b="344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6" name="Google Shape;1796;p159"/>
          <p:cNvSpPr txBox="1"/>
          <p:nvPr/>
        </p:nvSpPr>
        <p:spPr>
          <a:xfrm>
            <a:off x="-1633537" y="-1179512"/>
            <a:ext cx="185737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15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253E">
              <a:alpha val="69411"/>
            </a:srgbClr>
          </a:solidFill>
          <a:ln>
            <a:noFill/>
          </a:ln>
          <a:effectLst>
            <a:outerShdw blurRad="63500" dist="23000" dir="5400000">
              <a:srgbClr val="80808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159"/>
          <p:cNvSpPr txBox="1"/>
          <p:nvPr/>
        </p:nvSpPr>
        <p:spPr>
          <a:xfrm>
            <a:off x="1322816" y="1500981"/>
            <a:ext cx="6498367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US" sz="3000" b="1" i="1" u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Lab: </a:t>
            </a:r>
            <a:r>
              <a:rPr lang="en-US" sz="3000" b="1" i="0" u="none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Spring Service Registration and Discovery using Netflix Eureka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endParaRPr lang="en-IN" dirty="0" smtClean="0">
              <a:solidFill>
                <a:schemeClr val="bg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IN" dirty="0" smtClean="0">
                <a:solidFill>
                  <a:schemeClr val="bg1"/>
                </a:solidFill>
              </a:rPr>
              <a:t>Lab Guide:</a:t>
            </a:r>
          </a:p>
          <a:p>
            <a:pPr lvl="0">
              <a:buClr>
                <a:srgbClr val="FFFFFF"/>
              </a:buClr>
              <a:buSzPts val="3000"/>
            </a:pPr>
            <a:r>
              <a:rPr lang="en-IN" dirty="0">
                <a:solidFill>
                  <a:schemeClr val="bg1"/>
                </a:solidFill>
                <a:hlinkClick r:id="rId4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4"/>
              </a:rPr>
              <a:t>spring.io/guides/gs/service-registration-and-discovery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1800" name="Google Shape;1800;p159"/>
          <p:cNvGrpSpPr/>
          <p:nvPr/>
        </p:nvGrpSpPr>
        <p:grpSpPr>
          <a:xfrm>
            <a:off x="1008062" y="1371600"/>
            <a:ext cx="4344987" cy="2303462"/>
            <a:chOff x="0" y="0"/>
            <a:chExt cx="2147483647" cy="2147483647"/>
          </a:xfrm>
        </p:grpSpPr>
        <p:cxnSp>
          <p:nvCxnSpPr>
            <p:cNvPr id="1801" name="Google Shape;1801;p159"/>
            <p:cNvCxnSpPr/>
            <p:nvPr/>
          </p:nvCxnSpPr>
          <p:spPr>
            <a:xfrm>
              <a:off x="0" y="0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02" name="Google Shape;1802;p159"/>
            <p:cNvCxnSpPr/>
            <p:nvPr/>
          </p:nvCxnSpPr>
          <p:spPr>
            <a:xfrm>
              <a:off x="0" y="2147483647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79571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Service discovery in Microservices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A microservices-based application typically runs in virtualized or containerized environments. The number of instances of a service and its locations changes dynamically</a:t>
            </a:r>
            <a:r>
              <a:rPr lang="en-US" sz="1800" dirty="0" smtClean="0"/>
              <a:t>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It is</a:t>
            </a:r>
            <a:r>
              <a:rPr lang="en-US" sz="1800" dirty="0" smtClean="0"/>
              <a:t> </a:t>
            </a:r>
            <a:r>
              <a:rPr lang="en-US" sz="1800" dirty="0"/>
              <a:t>need to know where these instances are and their names to allow requests to arrive at the target </a:t>
            </a:r>
            <a:r>
              <a:rPr lang="en-US" sz="1800" dirty="0" err="1"/>
              <a:t>microservice</a:t>
            </a:r>
            <a:r>
              <a:rPr lang="en-US" sz="1800" dirty="0"/>
              <a:t>. 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dirty="0"/>
              <a:t>The Service Discovery mechanism helps us know where each instance is located. In this way, a Service Discovery component acts as a registry in which the addresses of all instances are tracked. </a:t>
            </a:r>
            <a:endParaRPr lang="en-US" sz="1800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sz="1800" dirty="0" smtClean="0"/>
              <a:t>The </a:t>
            </a:r>
            <a:r>
              <a:rPr lang="en-US" sz="1800" dirty="0"/>
              <a:t>instances have dynamically assigned network paths. Consequently, if a client wants to make a request to a service, it must use a Service Discovery mechanism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00253E"/>
                </a:solidFill>
              </a:rPr>
              <a:t>How Does Service Discovery Works?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Service Discovery handles things in two parts. First, it provides a mechanism for an instance to register and say, “I’m here!” Second, it provides a way to find the service once it has registered.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018" y="2153085"/>
            <a:ext cx="6363123" cy="279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8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dirty="0">
                <a:solidFill>
                  <a:srgbClr val="00253E"/>
                </a:solidFill>
              </a:rPr>
              <a:t>What is Microservices Load Balancing?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At its core, load balancing for microservices aims to distribute incoming network traffic across multiple instances of a service to ensure no single instance is overwhelmed with too much traffic. This results in</a:t>
            </a:r>
            <a:r>
              <a:rPr lang="en-US" dirty="0" smtClean="0"/>
              <a:t>:</a:t>
            </a:r>
            <a:endParaRPr lang="en-US" dirty="0"/>
          </a:p>
          <a:p>
            <a:pPr marL="811213" lvl="1" indent="-342900" algn="just"/>
            <a:r>
              <a:rPr lang="en-US" dirty="0"/>
              <a:t>    Optimal Resource Utilization: Traffic distribution ensures that all service instances are used effectively.</a:t>
            </a:r>
          </a:p>
          <a:p>
            <a:pPr marL="811213" lvl="1" indent="-342900" algn="just"/>
            <a:r>
              <a:rPr lang="en-US" dirty="0"/>
              <a:t>    Enhanced Application Availability: In the event that a service instance fails, traffic is rerouted to healthy instances.</a:t>
            </a:r>
          </a:p>
          <a:p>
            <a:pPr marL="811213" lvl="1" indent="-342900" algn="just"/>
            <a:r>
              <a:rPr lang="en-US" dirty="0"/>
              <a:t>    Reduced Latency: Requests are directed to the nearest or quickest service instance, minimizing response times.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0965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Spring Cloud Netflix provides Netflix OSS integrations for Spring Boot apps through </a:t>
            </a:r>
            <a:r>
              <a:rPr lang="en-US" dirty="0" err="1"/>
              <a:t>autoconfiguration</a:t>
            </a:r>
            <a:r>
              <a:rPr lang="en-US" dirty="0"/>
              <a:t> and binding to the Spring Environment and other Spring programming model idioms.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With </a:t>
            </a:r>
            <a:r>
              <a:rPr lang="en-US" dirty="0"/>
              <a:t>a few simple annotations, you can quickly enable and configure the common patterns inside your application and build large distributed systems with battle-tested Netflix components.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The </a:t>
            </a:r>
            <a:r>
              <a:rPr lang="en-US" dirty="0"/>
              <a:t>patterns provided include Service Discovery (Eureka).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4815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 - Features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buNone/>
            </a:pPr>
            <a:r>
              <a:rPr lang="en-US" dirty="0"/>
              <a:t>Spring Cloud Netflix features:</a:t>
            </a:r>
          </a:p>
          <a:p>
            <a:pPr algn="just"/>
            <a:r>
              <a:rPr lang="en-US" dirty="0"/>
              <a:t>Service Discovery: Eureka instances can be registered and clients can discover the instances using Spring-managed beans</a:t>
            </a:r>
          </a:p>
          <a:p>
            <a:pPr algn="just"/>
            <a:r>
              <a:rPr lang="en-US" dirty="0"/>
              <a:t>Service Discovery: an embedded Eureka server can be created with declarative Java configuration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215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4533856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/>
            <a:r>
              <a:rPr lang="en-US" dirty="0"/>
              <a:t>Eureka is a REST based service which is primarily used for acquiring information about services that you would want to communicate with. </a:t>
            </a:r>
            <a:r>
              <a:rPr lang="en-US" dirty="0" smtClean="0"/>
              <a:t>This </a:t>
            </a:r>
            <a:r>
              <a:rPr lang="en-US" dirty="0"/>
              <a:t>REST service is also known as Eureka Server.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Services that register in Eureka Server to obtain information about each other are called Eureka Clients. 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454" y="811704"/>
            <a:ext cx="3384680" cy="334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5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576649" y="686261"/>
            <a:ext cx="8377881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buNone/>
            </a:pPr>
            <a:r>
              <a:rPr lang="en-US" dirty="0"/>
              <a:t>Eureka mainly consists of main components, let’s see what they are</a:t>
            </a:r>
            <a:r>
              <a:rPr lang="en-US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1. Eureka Server: </a:t>
            </a:r>
            <a:r>
              <a:rPr lang="en-US" dirty="0"/>
              <a:t>It is an application that contains information about all client service applications. Each </a:t>
            </a:r>
            <a:r>
              <a:rPr lang="en-US" dirty="0" err="1"/>
              <a:t>microservice</a:t>
            </a:r>
            <a:r>
              <a:rPr lang="en-US" dirty="0"/>
              <a:t> is registered with the Eureka server and Eureka knows all the client applications running on each port and IP address. Eureka Server is also known as Discovery </a:t>
            </a:r>
            <a:r>
              <a:rPr lang="en-US" dirty="0" smtClean="0"/>
              <a:t>Server</a:t>
            </a:r>
            <a:r>
              <a:rPr lang="en-US" dirty="0" smtClean="0"/>
              <a:t>.</a:t>
            </a:r>
          </a:p>
          <a:p>
            <a:pPr marL="88900" indent="0" algn="just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2. Eureka Client: </a:t>
            </a:r>
            <a:r>
              <a:rPr lang="en-US" dirty="0"/>
              <a:t>It’s the actual </a:t>
            </a:r>
            <a:r>
              <a:rPr lang="en-US" dirty="0" err="1"/>
              <a:t>microservice</a:t>
            </a:r>
            <a:r>
              <a:rPr lang="en-US" dirty="0"/>
              <a:t> and it registers with the Eureka Server, so if any other </a:t>
            </a:r>
            <a:r>
              <a:rPr lang="en-US" dirty="0" err="1"/>
              <a:t>microservice</a:t>
            </a:r>
            <a:r>
              <a:rPr lang="en-US" dirty="0"/>
              <a:t> wants the Eureka Client’s address then they’ll contact the Eureka </a:t>
            </a:r>
            <a:r>
              <a:rPr lang="en-US" dirty="0" smtClean="0"/>
              <a:t>Server.</a:t>
            </a:r>
            <a:endParaRPr lang="en-US"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17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Spring Netflix Eureka Server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576649" y="686261"/>
            <a:ext cx="8377881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buNone/>
            </a:pPr>
            <a:r>
              <a:rPr lang="en-US" dirty="0" smtClean="0"/>
              <a:t>Implementing </a:t>
            </a:r>
            <a:r>
              <a:rPr lang="en-US" dirty="0"/>
              <a:t>a Eureka Server for service registry is as below:</a:t>
            </a:r>
          </a:p>
          <a:p>
            <a:r>
              <a:rPr lang="en-US" dirty="0"/>
              <a:t>A</a:t>
            </a:r>
            <a:r>
              <a:rPr lang="en-US" dirty="0" smtClean="0"/>
              <a:t>dding </a:t>
            </a:r>
            <a:r>
              <a:rPr lang="en-US" dirty="0"/>
              <a:t>spring-cloud-starter-</a:t>
            </a:r>
            <a:r>
              <a:rPr lang="en-US" dirty="0" err="1"/>
              <a:t>netflix</a:t>
            </a:r>
            <a:r>
              <a:rPr lang="en-US" dirty="0"/>
              <a:t>-eureka-server to the </a:t>
            </a:r>
            <a:r>
              <a:rPr lang="en-US" dirty="0" smtClean="0"/>
              <a:t>dependencies</a:t>
            </a:r>
          </a:p>
          <a:p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nabling </a:t>
            </a:r>
            <a:r>
              <a:rPr lang="en-US" dirty="0"/>
              <a:t>the Eureka Server in a @</a:t>
            </a:r>
            <a:r>
              <a:rPr lang="en-US" dirty="0" err="1"/>
              <a:t>SpringBootApplication</a:t>
            </a:r>
            <a:r>
              <a:rPr lang="en-US" dirty="0"/>
              <a:t> by annotating it with @</a:t>
            </a:r>
            <a:r>
              <a:rPr lang="en-US" dirty="0" err="1" smtClean="0"/>
              <a:t>EnableEurekaServer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onfiguring </a:t>
            </a:r>
            <a:r>
              <a:rPr lang="en-US" dirty="0"/>
              <a:t>some properties</a:t>
            </a:r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289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Mware_White_16x9_2020">
  <a:themeElements>
    <a:clrScheme name="VMware 2019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1111</TotalTime>
  <Words>583</Words>
  <Application>Microsoft Office PowerPoint</Application>
  <PresentationFormat>On-screen Show (16:9)</PresentationFormat>
  <Paragraphs>54</Paragraphs>
  <Slides>11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Proxima Nova</vt:lpstr>
      <vt:lpstr>Arial</vt:lpstr>
      <vt:lpstr>Merriweather Sans</vt:lpstr>
      <vt:lpstr>VMware_White_16x9_2020</vt:lpstr>
      <vt:lpstr>Spring Cloud Eureka</vt:lpstr>
      <vt:lpstr>Service discovery in Microservices</vt:lpstr>
      <vt:lpstr>How Does Service Discovery Works?</vt:lpstr>
      <vt:lpstr>What is Microservices Load Balancing?</vt:lpstr>
      <vt:lpstr>Spring Netflix Eureka</vt:lpstr>
      <vt:lpstr>Spring Netflix Eureka - Features</vt:lpstr>
      <vt:lpstr>Spring Netflix Eureka</vt:lpstr>
      <vt:lpstr>Spring Netflix Eureka</vt:lpstr>
      <vt:lpstr>Spring Netflix Eureka Server</vt:lpstr>
      <vt:lpstr>Spring Netflix Eureka Client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Java Message Service (JMS) </dc:title>
  <cp:lastModifiedBy>Kannan Manoharan</cp:lastModifiedBy>
  <cp:revision>77</cp:revision>
  <dcterms:modified xsi:type="dcterms:W3CDTF">2024-10-14T17:36:53Z</dcterms:modified>
</cp:coreProperties>
</file>